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257" r:id="rId2"/>
    <p:sldId id="308" r:id="rId3"/>
    <p:sldId id="309" r:id="rId4"/>
    <p:sldId id="303" r:id="rId5"/>
    <p:sldId id="304" r:id="rId6"/>
    <p:sldId id="272" r:id="rId7"/>
    <p:sldId id="280" r:id="rId8"/>
    <p:sldId id="258" r:id="rId9"/>
    <p:sldId id="284" r:id="rId10"/>
    <p:sldId id="319" r:id="rId11"/>
    <p:sldId id="320" r:id="rId12"/>
    <p:sldId id="285" r:id="rId13"/>
    <p:sldId id="283" r:id="rId14"/>
    <p:sldId id="267" r:id="rId15"/>
    <p:sldId id="310" r:id="rId16"/>
    <p:sldId id="297" r:id="rId17"/>
    <p:sldId id="287" r:id="rId18"/>
    <p:sldId id="302" r:id="rId19"/>
    <p:sldId id="321" r:id="rId20"/>
    <p:sldId id="317" r:id="rId21"/>
    <p:sldId id="288" r:id="rId22"/>
    <p:sldId id="298" r:id="rId23"/>
    <p:sldId id="293" r:id="rId24"/>
    <p:sldId id="294" r:id="rId25"/>
    <p:sldId id="316" r:id="rId26"/>
    <p:sldId id="295" r:id="rId27"/>
    <p:sldId id="322" r:id="rId28"/>
    <p:sldId id="263" r:id="rId29"/>
    <p:sldId id="279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o" initials="M" lastIdx="1" clrIdx="0">
    <p:extLst>
      <p:ext uri="{19B8F6BF-5375-455C-9EA6-DF929625EA0E}">
        <p15:presenceInfo xmlns:p15="http://schemas.microsoft.com/office/powerpoint/2012/main" userId="M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676"/>
    <a:srgbClr val="2DF353"/>
    <a:srgbClr val="62983E"/>
    <a:srgbClr val="5D86AB"/>
    <a:srgbClr val="431F79"/>
    <a:srgbClr val="B97F1C"/>
    <a:srgbClr val="971220"/>
    <a:srgbClr val="124E9D"/>
    <a:srgbClr val="2E63A9"/>
    <a:srgbClr val="C51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6" autoAdjust="0"/>
    <p:restoredTop sz="94604" autoAdjust="0"/>
  </p:normalViewPr>
  <p:slideViewPr>
    <p:cSldViewPr snapToGrid="0" snapToObjects="1"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4" d="100"/>
        <a:sy n="94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to\Desktop\MSc%202015%20corrections\Olfactometer%20raw%20data%20statistics_L_SAB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Essential oil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(Sheet3!$C$2,Sheet3!$E$2)</c:f>
                <c:numCache>
                  <c:formatCode>General</c:formatCode>
                  <c:ptCount val="2"/>
                  <c:pt idx="0">
                    <c:v>1.1399999999999999</c:v>
                  </c:pt>
                  <c:pt idx="1">
                    <c:v>0.8</c:v>
                  </c:pt>
                </c:numCache>
              </c:numRef>
            </c:plus>
            <c:minus>
              <c:numRef>
                <c:f>(Sheet3!$C$2,Sheet3!$E$2)</c:f>
                <c:numCache>
                  <c:formatCode>General</c:formatCode>
                  <c:ptCount val="2"/>
                  <c:pt idx="0">
                    <c:v>1.1399999999999999</c:v>
                  </c:pt>
                  <c:pt idx="1">
                    <c:v>0.8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(Sheet3!$B$1,Sheet3!$D$1)</c:f>
              <c:strCache>
                <c:ptCount val="2"/>
                <c:pt idx="0">
                  <c:v>Tugela</c:v>
                </c:pt>
                <c:pt idx="1">
                  <c:v>Tugela DN</c:v>
                </c:pt>
              </c:strCache>
            </c:strRef>
          </c:cat>
          <c:val>
            <c:numRef>
              <c:f>(Sheet3!$B$2,Sheet3!$D$2)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Dichloromethane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(Sheet3!$C$3,Sheet3!$E$3)</c:f>
                <c:numCache>
                  <c:formatCode>General</c:formatCode>
                  <c:ptCount val="2"/>
                  <c:pt idx="0">
                    <c:v>0.71</c:v>
                  </c:pt>
                  <c:pt idx="1">
                    <c:v>0.71</c:v>
                  </c:pt>
                </c:numCache>
              </c:numRef>
            </c:plus>
            <c:minus>
              <c:numRef>
                <c:f>(Sheet3!$C$3,Sheet3!$E$3)</c:f>
                <c:numCache>
                  <c:formatCode>General</c:formatCode>
                  <c:ptCount val="2"/>
                  <c:pt idx="0">
                    <c:v>0.71</c:v>
                  </c:pt>
                  <c:pt idx="1">
                    <c:v>0.71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(Sheet3!$B$1,Sheet3!$D$1)</c:f>
              <c:strCache>
                <c:ptCount val="2"/>
                <c:pt idx="0">
                  <c:v>Tugela</c:v>
                </c:pt>
                <c:pt idx="1">
                  <c:v>Tugela DN</c:v>
                </c:pt>
              </c:strCache>
            </c:strRef>
          </c:cat>
          <c:val>
            <c:numRef>
              <c:f>(Sheet3!$B$3,Sheet3!$D$3)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(Sheet3!$C$5,Sheet3!$E$5)</c:f>
                <c:numCache>
                  <c:formatCode>General</c:formatCode>
                  <c:ptCount val="2"/>
                  <c:pt idx="0">
                    <c:v>0.84</c:v>
                  </c:pt>
                  <c:pt idx="1">
                    <c:v>0.84</c:v>
                  </c:pt>
                </c:numCache>
              </c:numRef>
            </c:plus>
            <c:minus>
              <c:numRef>
                <c:f>(Sheet3!$C$5,Sheet3!$E$5)</c:f>
                <c:numCache>
                  <c:formatCode>General</c:formatCode>
                  <c:ptCount val="2"/>
                  <c:pt idx="0">
                    <c:v>0.84</c:v>
                  </c:pt>
                  <c:pt idx="1">
                    <c:v>0.84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(Sheet3!$B$1,Sheet3!$D$1)</c:f>
              <c:strCache>
                <c:ptCount val="2"/>
                <c:pt idx="0">
                  <c:v>Tugela</c:v>
                </c:pt>
                <c:pt idx="1">
                  <c:v>Tugela DN</c:v>
                </c:pt>
              </c:strCache>
            </c:strRef>
          </c:cat>
          <c:val>
            <c:numRef>
              <c:f>(Sheet3!$B$4,Sheet3!$D$4)</c:f>
              <c:numCache>
                <c:formatCode>General</c:formatCode>
                <c:ptCount val="2"/>
                <c:pt idx="0">
                  <c:v>3</c:v>
                </c:pt>
                <c:pt idx="1">
                  <c:v>2.4</c:v>
                </c:pt>
              </c:numCache>
            </c:numRef>
          </c:val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Methanol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(Sheet3!$C$5,Sheet3!$E$5)</c:f>
                <c:numCache>
                  <c:formatCode>General</c:formatCode>
                  <c:ptCount val="2"/>
                  <c:pt idx="0">
                    <c:v>0.84</c:v>
                  </c:pt>
                  <c:pt idx="1">
                    <c:v>0.84</c:v>
                  </c:pt>
                </c:numCache>
              </c:numRef>
            </c:plus>
            <c:minus>
              <c:numRef>
                <c:f>(Sheet3!$C$5,Sheet3!$E$5)</c:f>
                <c:numCache>
                  <c:formatCode>General</c:formatCode>
                  <c:ptCount val="2"/>
                  <c:pt idx="0">
                    <c:v>0.84</c:v>
                  </c:pt>
                  <c:pt idx="1">
                    <c:v>0.84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(Sheet3!$B$1,Sheet3!$D$1)</c:f>
              <c:strCache>
                <c:ptCount val="2"/>
                <c:pt idx="0">
                  <c:v>Tugela</c:v>
                </c:pt>
                <c:pt idx="1">
                  <c:v>Tugela DN</c:v>
                </c:pt>
              </c:strCache>
            </c:strRef>
          </c:cat>
          <c:val>
            <c:numRef>
              <c:f>(Sheet3!$B$5,Sheet3!$D$5)</c:f>
              <c:numCache>
                <c:formatCode>General</c:formatCode>
                <c:ptCount val="2"/>
                <c:pt idx="0">
                  <c:v>3.8</c:v>
                </c:pt>
                <c:pt idx="1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Sheet3!$C$6</c:f>
                <c:numCache>
                  <c:formatCode>General</c:formatCode>
                  <c:ptCount val="1"/>
                  <c:pt idx="0">
                    <c:v>1.1399999999999999</c:v>
                  </c:pt>
                </c:numCache>
              </c:numRef>
            </c:plus>
            <c:minus>
              <c:numRef>
                <c:f>Sheet3!$C$6</c:f>
                <c:numCache>
                  <c:formatCode>General</c:formatCode>
                  <c:ptCount val="1"/>
                  <c:pt idx="0">
                    <c:v>1.1399999999999999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(Sheet3!$B$1,Sheet3!$D$1)</c:f>
              <c:strCache>
                <c:ptCount val="2"/>
                <c:pt idx="0">
                  <c:v>Tugela</c:v>
                </c:pt>
                <c:pt idx="1">
                  <c:v>Tugela DN</c:v>
                </c:pt>
              </c:strCache>
            </c:strRef>
          </c:cat>
          <c:val>
            <c:numRef>
              <c:f>(Sheet3!$B$6,Sheet3!$D$6)</c:f>
              <c:numCache>
                <c:formatCode>General</c:formatCode>
                <c:ptCount val="2"/>
                <c:pt idx="0">
                  <c:v>7.4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046840"/>
        <c:axId val="263984912"/>
      </c:barChart>
      <c:catAx>
        <c:axId val="704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84912"/>
        <c:crosses val="autoZero"/>
        <c:auto val="1"/>
        <c:lblAlgn val="ctr"/>
        <c:lblOffset val="100"/>
        <c:noMultiLvlLbl val="0"/>
      </c:catAx>
      <c:valAx>
        <c:axId val="26398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dirty="0"/>
                  <a:t>Damage score rating</a:t>
                </a:r>
              </a:p>
            </c:rich>
          </c:tx>
          <c:layout>
            <c:manualLayout>
              <c:xMode val="edge"/>
              <c:yMode val="edge"/>
              <c:x val="2.0410024079193793E-2"/>
              <c:y val="0.174044671345067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6840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318C9-17FD-AE4E-BD06-447936511508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3AA3-EC2B-2543-A7A5-7E73AA194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0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B1617-8D68-124F-A9FD-B56431B5EEF7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962D-5C26-D142-BF5F-E992E497F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RWA resistant cultivar, </a:t>
            </a:r>
            <a:r>
              <a:rPr lang="en-ZA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TugelaDn</a:t>
            </a:r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was released in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Africa in 1992 and containing resistance gene Dn1</a:t>
            </a:r>
          </a:p>
          <a:p>
            <a:endParaRPr lang="en-Z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biotype RWASA2, was identified in 2005 virulent to Dn1, Dn2, Dn3 and Dn9</a:t>
            </a:r>
          </a:p>
          <a:p>
            <a:endParaRPr lang="en-Z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27 D. resistant cultivars available for commercial production were overcome.</a:t>
            </a:r>
          </a:p>
          <a:p>
            <a:endParaRPr lang="en-Z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third biotype, RWASA3 virulent to Dn1,Dn2, Dn3, Dn4 and Dn9 was reported in South Africa</a:t>
            </a:r>
          </a:p>
          <a:p>
            <a:endParaRPr lang="en-Z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 RWASA4 was now noted and is virulent to Dn5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Artemisia </a:t>
            </a:r>
            <a:r>
              <a:rPr lang="en-ZA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afra</a:t>
            </a:r>
            <a:r>
              <a:rPr lang="en-Z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 extracts showed to be weak repellents in the </a:t>
            </a:r>
            <a:r>
              <a:rPr lang="en-Z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olfactometer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bioassay thus its ability to lower aphid settling may be associated with other factors, probably the actual defence mechanism of wheat plants or other compounds present.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 antibiosis as the number of aphids present after 7 days was lower than the control plants. Plants that exhibit antibiosis affect biological development of an insect and in turn limit the level of infestation 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200" dirty="0" smtClean="0">
                <a:solidFill>
                  <a:schemeClr val="tx2"/>
                </a:solidFill>
              </a:rPr>
              <a:t>In primed plants, defence responses are not activated directly by the priming agent, but are accelerated following perception of biotic or abiotic stress signals, resulting in an enhanced level of resistance.</a:t>
            </a:r>
          </a:p>
          <a:p>
            <a:r>
              <a:rPr lang="en-ZA" dirty="0" err="1" smtClean="0"/>
              <a:t>There</a:t>
            </a:r>
            <a:r>
              <a:rPr lang="en-ZA" baseline="0" dirty="0" err="1" smtClean="0"/>
              <a:t>fore,induce</a:t>
            </a:r>
            <a:r>
              <a:rPr lang="en-ZA" baseline="0" dirty="0" smtClean="0"/>
              <a:t> resistance is a host reaction and influenced by the genotype and environment not effecting the pest directly.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962D-5C26-D142-BF5F-E992E497FB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UFS%20Front%20gate%201.jpg" TargetMode="External"/><Relationship Id="rId7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Relationship Id="rId5" Type="http://schemas.openxmlformats.org/officeDocument/2006/relationships/image" Target="file://localhost/in%20progress/UFS/Powerpoint%20templates/PP%20template2%20Generic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UFS%20Front%20gate%201.jpg" TargetMode="External"/><Relationship Id="rId7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Relationship Id="rId5" Type="http://schemas.openxmlformats.org/officeDocument/2006/relationships/image" Target="file://localhost/in%20progress/UFS/Powerpoint%20templates/PP%20template2%20Generic.jpg" TargetMode="Externa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UFS%20Front%20gate.jpg" TargetMode="External"/><Relationship Id="rId7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Relationship Id="rId5" Type="http://schemas.openxmlformats.org/officeDocument/2006/relationships/image" Target="file://localhost/in%20progress/UFS/Powerpoint%20templates/PP%20template2%20Generic.jpg" TargetMode="Externa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UFS%20Main%20Building.jpg" TargetMode="External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Relationship Id="rId5" Type="http://schemas.openxmlformats.org/officeDocument/2006/relationships/image" Target="file://localhost/in%20progress/UFS/Powerpoint%20templates/PP%20template2%20Generic.jpg" TargetMode="Externa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PP%20template2%20Generic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PP%20template5%20Generic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PP%20template3%20Generic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in%20progress/UFS/Powerpoint%20templates/PP%20template2%20Generic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9D13-C206-444B-A87B-FBCAC20DDB9A}" type="datetime4">
              <a:rPr lang="en-US" smtClean="0"/>
              <a:pPr/>
              <a:t>May 23,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UFS Front gate 1.jpg" descr="/in progress/UFS/Powerpoint templates/UFS Front gate 1.jpg"/>
          <p:cNvPicPr>
            <a:picLocks noChangeAspect="1"/>
          </p:cNvPicPr>
          <p:nvPr userDrawn="1"/>
        </p:nvPicPr>
        <p:blipFill>
          <a:blip r:embed="rId2" r:link="rId3"/>
          <a:srcRect t="18833"/>
          <a:stretch>
            <a:fillRect/>
          </a:stretch>
        </p:blipFill>
        <p:spPr>
          <a:xfrm>
            <a:off x="0" y="0"/>
            <a:ext cx="9144000" cy="4940845"/>
          </a:xfrm>
          <a:prstGeom prst="rect">
            <a:avLst/>
          </a:prstGeom>
        </p:spPr>
      </p:pic>
      <p:pic>
        <p:nvPicPr>
          <p:cNvPr id="8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4" r:link="rId5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9" name="Round Single Corner Rectangle 8"/>
          <p:cNvSpPr/>
          <p:nvPr userDrawn="1"/>
        </p:nvSpPr>
        <p:spPr>
          <a:xfrm>
            <a:off x="2978227" y="1823716"/>
            <a:ext cx="3199908" cy="2730500"/>
          </a:xfrm>
          <a:prstGeom prst="round1Rect">
            <a:avLst>
              <a:gd name="adj" fmla="val 5782"/>
            </a:avLst>
          </a:prstGeom>
          <a:solidFill>
            <a:srgbClr val="97122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53862"/>
              <a:stretch>
                <a:fillRect/>
              </a:stretch>
            </p:blipFill>
          </mc:Choice>
          <mc:Fallback>
            <p:blipFill>
              <a:blip r:embed="rId7"/>
              <a:srcRect r="53862"/>
              <a:stretch>
                <a:fillRect/>
              </a:stretch>
            </p:blipFill>
          </mc:Fallback>
        </mc:AlternateContent>
        <p:spPr>
          <a:xfrm>
            <a:off x="241855" y="1823716"/>
            <a:ext cx="2736372" cy="2730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7009" y="4904633"/>
            <a:ext cx="677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T: +27(0)51 401 9111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info@ufs.ac.za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www.ufs.ac.za</a:t>
            </a:r>
            <a:endParaRPr lang="en-US" sz="1800" kern="1200" baseline="30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4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1025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7335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7426"/>
          </a:xfrm>
          <a:prstGeom prst="rect">
            <a:avLst/>
          </a:prstGeom>
        </p:spPr>
      </p:pic>
      <p:pic>
        <p:nvPicPr>
          <p:cNvPr id="4" name="Picture 3" descr="UFS_PPT-0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9450"/>
            <a:ext cx="9144000" cy="20405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7009" y="4876616"/>
            <a:ext cx="677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T: +27(0)51 401 9111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info@ufs.ac.za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www.ufs.ac.za</a:t>
            </a:r>
            <a:endParaRPr lang="en-US" sz="1800" kern="1200" baseline="30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8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FS Front gate 1.jpg" descr="/in progress/UFS/Powerpoint templates/UFS Front gate 1.jpg"/>
          <p:cNvPicPr>
            <a:picLocks noChangeAspect="1"/>
          </p:cNvPicPr>
          <p:nvPr userDrawn="1"/>
        </p:nvPicPr>
        <p:blipFill>
          <a:blip r:embed="rId2" r:link="rId3"/>
          <a:srcRect t="18833"/>
          <a:stretch>
            <a:fillRect/>
          </a:stretch>
        </p:blipFill>
        <p:spPr>
          <a:xfrm>
            <a:off x="0" y="0"/>
            <a:ext cx="9144000" cy="4940845"/>
          </a:xfrm>
          <a:prstGeom prst="rect">
            <a:avLst/>
          </a:prstGeom>
        </p:spPr>
      </p:pic>
      <p:pic>
        <p:nvPicPr>
          <p:cNvPr id="22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4" r:link="rId5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 userDrawn="1"/>
        </p:nvSpPr>
        <p:spPr>
          <a:xfrm>
            <a:off x="2978227" y="1823716"/>
            <a:ext cx="3199908" cy="2730500"/>
          </a:xfrm>
          <a:prstGeom prst="round1Rect">
            <a:avLst>
              <a:gd name="adj" fmla="val 5782"/>
            </a:avLst>
          </a:prstGeom>
          <a:solidFill>
            <a:srgbClr val="97122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53862"/>
              <a:stretch>
                <a:fillRect/>
              </a:stretch>
            </p:blipFill>
          </mc:Choice>
          <mc:Fallback>
            <p:blipFill>
              <a:blip r:embed="rId7"/>
              <a:srcRect r="53862"/>
              <a:stretch>
                <a:fillRect/>
              </a:stretch>
            </p:blipFill>
          </mc:Fallback>
        </mc:AlternateContent>
        <p:spPr>
          <a:xfrm>
            <a:off x="241855" y="1823716"/>
            <a:ext cx="2736372" cy="273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0565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A49D13-C206-444B-A87B-FBCAC20DDB9A}" type="datetime4">
              <a:rPr lang="en-US" smtClean="0"/>
              <a:pPr/>
              <a:t>May 23, 2019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7009" y="4904633"/>
            <a:ext cx="677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T: +27(0)51 401 9111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info@ufs.ac.za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www.ufs.ac.za</a:t>
            </a:r>
            <a:endParaRPr lang="en-US" sz="1800" kern="1200" baseline="30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FS Front gate.jpg" descr="/in progress/UFS/Powerpoint templates/UFS Front gate.jpg"/>
          <p:cNvPicPr>
            <a:picLocks noChangeAspect="1"/>
          </p:cNvPicPr>
          <p:nvPr userDrawn="1"/>
        </p:nvPicPr>
        <p:blipFill>
          <a:blip r:embed="rId2" r:link="rId3"/>
          <a:srcRect t="6955"/>
          <a:stretch>
            <a:fillRect/>
          </a:stretch>
        </p:blipFill>
        <p:spPr>
          <a:xfrm>
            <a:off x="0" y="0"/>
            <a:ext cx="9144000" cy="5663943"/>
          </a:xfrm>
          <a:prstGeom prst="rect">
            <a:avLst/>
          </a:prstGeom>
        </p:spPr>
      </p:pic>
      <p:pic>
        <p:nvPicPr>
          <p:cNvPr id="22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4" r:link="rId5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 userDrawn="1"/>
        </p:nvSpPr>
        <p:spPr>
          <a:xfrm>
            <a:off x="2978227" y="1823716"/>
            <a:ext cx="3199908" cy="2730500"/>
          </a:xfrm>
          <a:prstGeom prst="round1Rect">
            <a:avLst>
              <a:gd name="adj" fmla="val 5782"/>
            </a:avLst>
          </a:prstGeom>
          <a:solidFill>
            <a:srgbClr val="97122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53862"/>
              <a:stretch>
                <a:fillRect/>
              </a:stretch>
            </p:blipFill>
          </mc:Choice>
          <mc:Fallback>
            <p:blipFill>
              <a:blip r:embed="rId7"/>
              <a:srcRect r="53862"/>
              <a:stretch>
                <a:fillRect/>
              </a:stretch>
            </p:blipFill>
          </mc:Fallback>
        </mc:AlternateContent>
        <p:spPr>
          <a:xfrm>
            <a:off x="241855" y="1823716"/>
            <a:ext cx="2736372" cy="273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0565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A49D13-C206-444B-A87B-FBCAC20DDB9A}" type="datetime4">
              <a:rPr lang="en-US" smtClean="0"/>
              <a:pPr/>
              <a:t>May 23, 2019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7009" y="4904633"/>
            <a:ext cx="677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T: +27(0)51 401 9111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info@ufs.ac.za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www.ufs.ac.za</a:t>
            </a:r>
            <a:endParaRPr lang="en-US" sz="1800" kern="1200" baseline="30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FS Main Building.jpg" descr="/in progress/UFS/Powerpoint templates/UFS Main Building.jpg"/>
          <p:cNvPicPr>
            <a:picLocks noChangeAspect="1"/>
          </p:cNvPicPr>
          <p:nvPr userDrawn="1"/>
        </p:nvPicPr>
        <p:blipFill>
          <a:blip r:embed="rId2" r:link="rId3"/>
          <a:srcRect t="2769" b="16577"/>
          <a:stretch>
            <a:fillRect/>
          </a:stretch>
        </p:blipFill>
        <p:spPr>
          <a:xfrm>
            <a:off x="0" y="0"/>
            <a:ext cx="9144000" cy="4904633"/>
          </a:xfrm>
          <a:prstGeom prst="rect">
            <a:avLst/>
          </a:prstGeom>
        </p:spPr>
      </p:pic>
      <p:pic>
        <p:nvPicPr>
          <p:cNvPr id="22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4" r:link="rId5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13" name="Round Single Corner Rectangle 12"/>
          <p:cNvSpPr/>
          <p:nvPr userDrawn="1"/>
        </p:nvSpPr>
        <p:spPr>
          <a:xfrm>
            <a:off x="2978227" y="1823716"/>
            <a:ext cx="3199908" cy="2730500"/>
          </a:xfrm>
          <a:prstGeom prst="round1Rect">
            <a:avLst>
              <a:gd name="adj" fmla="val 5782"/>
            </a:avLst>
          </a:prstGeom>
          <a:solidFill>
            <a:srgbClr val="97122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rcRect r="53862"/>
              <a:stretch>
                <a:fillRect/>
              </a:stretch>
            </p:blipFill>
          </mc:Choice>
          <mc:Fallback>
            <p:blipFill>
              <a:blip r:embed="rId7"/>
              <a:srcRect r="53862"/>
              <a:stretch>
                <a:fillRect/>
              </a:stretch>
            </p:blipFill>
          </mc:Fallback>
        </mc:AlternateContent>
        <p:spPr>
          <a:xfrm>
            <a:off x="241855" y="1823716"/>
            <a:ext cx="2736372" cy="273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 anchor="t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920" y="40565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A49D13-C206-444B-A87B-FBCAC20DDB9A}" type="datetime4">
              <a:rPr lang="en-US" smtClean="0"/>
              <a:pPr/>
              <a:t>May 23, 2019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7009" y="4904633"/>
            <a:ext cx="677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T: +27(0)51 401 9111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info@ufs.ac.za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|   </a:t>
            </a:r>
            <a:r>
              <a:rPr lang="en-US" sz="1800" kern="1200" baseline="30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www.ufs.ac.za</a:t>
            </a:r>
            <a:endParaRPr lang="en-US" sz="1800" kern="1200" baseline="30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2" r:link="rId3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1653"/>
            <a:ext cx="8229600" cy="570391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CONTENT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 template5 Generic.jpg" descr="/in progress/UFS/Powerpoint templates/PP template5 Generic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208" y="2570562"/>
            <a:ext cx="7680396" cy="552676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P template3 Generic.jpg" descr="/in progress/UFS/Powerpoint templates/PP template3 Generic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P template2 Generic.jpg" descr="/in progress/UFS/Powerpoint templates/PP template2 Generic.jpg"/>
          <p:cNvPicPr>
            <a:picLocks noChangeAspect="1"/>
          </p:cNvPicPr>
          <p:nvPr userDrawn="1"/>
        </p:nvPicPr>
        <p:blipFill>
          <a:blip r:embed="rId2" r:link="rId3"/>
          <a:srcRect t="69745"/>
          <a:stretch>
            <a:fillRect/>
          </a:stretch>
        </p:blipFill>
        <p:spPr>
          <a:xfrm>
            <a:off x="0" y="4783138"/>
            <a:ext cx="9144000" cy="207486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7009" y="4904633"/>
            <a:ext cx="67714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T: 051 401 9111  </a:t>
            </a:r>
            <a:r>
              <a:rPr lang="en-US" sz="1050" dirty="0" err="1" smtClean="0">
                <a:solidFill>
                  <a:schemeClr val="bg1"/>
                </a:solidFill>
              </a:rPr>
              <a:t>info@ufs.ac.za</a:t>
            </a:r>
            <a:r>
              <a:rPr lang="en-US" sz="1050" dirty="0" smtClean="0">
                <a:solidFill>
                  <a:schemeClr val="bg1"/>
                </a:solidFill>
              </a:rPr>
              <a:t>   </a:t>
            </a:r>
            <a:r>
              <a:rPr lang="en-US" sz="1050" b="1" dirty="0" err="1" smtClean="0">
                <a:solidFill>
                  <a:schemeClr val="bg1"/>
                </a:solidFill>
              </a:rPr>
              <a:t>www.ufs.ac.za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6333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7212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5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6815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514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2475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FS_PPT-06.jpg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122969"/>
            <a:ext cx="9144000" cy="7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649" r:id="rId14"/>
    <p:sldLayoutId id="2147483658" r:id="rId15"/>
    <p:sldLayoutId id="2147483659" r:id="rId16"/>
    <p:sldLayoutId id="2147483650" r:id="rId17"/>
    <p:sldLayoutId id="2147483657" r:id="rId18"/>
    <p:sldLayoutId id="2147483651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99" y="764275"/>
            <a:ext cx="8625385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Bioactivity of </a:t>
            </a:r>
            <a:r>
              <a:rPr lang="en-Z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ZA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r>
              <a:rPr lang="en-Z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essential oil and extracts and their ability to reduce disease symptoms in wheat caused by the Russian wheat aphid</a:t>
            </a: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Cawood, M.E.</a:t>
            </a:r>
            <a:r>
              <a:rPr lang="en-ZA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¹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Saba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ZA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¹</a:t>
            </a:r>
            <a:endParaRPr lang="en-US" sz="1400" dirty="0" smtClean="0">
              <a:latin typeface="Arial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2000" baseline="30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¹ </a:t>
            </a:r>
            <a:r>
              <a:rPr lang="en-ZA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Department of Plant Sciences, University of the Free State, Bloemfontein, South Africa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i="1" dirty="0" smtClean="0">
              <a:solidFill>
                <a:srgbClr val="000000"/>
              </a:solidFill>
              <a:latin typeface="Arial" pitchFamily="34" charset="0"/>
              <a:ea typeface="Batang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i="1" dirty="0" smtClean="0">
                <a:solidFill>
                  <a:srgbClr val="000000"/>
                </a:solidFill>
                <a:latin typeface="Arial" pitchFamily="34" charset="0"/>
                <a:ea typeface="Batang"/>
                <a:cs typeface="Arial" pitchFamily="34" charset="0"/>
              </a:rPr>
              <a:t>cawoodme@ufs.ac.za</a:t>
            </a:r>
            <a:endParaRPr lang="en-US" dirty="0" smtClean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157" y="781643"/>
            <a:ext cx="434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 layer chromatography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10" y="1248229"/>
            <a:ext cx="849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Plates were developed in tank using the following solvent systems: </a:t>
            </a:r>
          </a:p>
          <a:p>
            <a:pPr lvl="2"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1.Chloroform-methanol-water-1% formic acid (65:35:5:1) polar extracts</a:t>
            </a:r>
          </a:p>
          <a:p>
            <a:pPr lvl="2"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Toluene-Ethyl acetate (93:7) non-polar extracts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Compounds present on plates were visualized by UV (254 nm and 365 nm) and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sprays.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70710" y="4252773"/>
            <a:ext cx="876300" cy="889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70710" y="4341673"/>
            <a:ext cx="876300" cy="215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0710" y="4341673"/>
            <a:ext cx="876300" cy="495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70710" y="4341673"/>
            <a:ext cx="876300" cy="736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70710" y="4038599"/>
            <a:ext cx="876300" cy="30307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7009" y="3818909"/>
            <a:ext cx="179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anisaldehyde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010" y="4708941"/>
            <a:ext cx="179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Dragendorf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4858" y="4416199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5% Ferric Chloride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008" y="4108836"/>
            <a:ext cx="340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vannillin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conc. H₂SO₄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688610" y="3896309"/>
            <a:ext cx="266700" cy="153979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/>
          <p:cNvSpPr txBox="1"/>
          <p:nvPr/>
        </p:nvSpPr>
        <p:spPr>
          <a:xfrm>
            <a:off x="6107710" y="441907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according to Funk 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010" y="4144475"/>
            <a:ext cx="215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Sprays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010" y="5021639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0.2% DPPH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010" y="231823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 (identification).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139" y="840449"/>
            <a:ext cx="703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spraying bioassay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(modified method by Singh et al, 2010)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477" y="1350022"/>
            <a:ext cx="7434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Extracts prepared at varying concentrations.</a:t>
            </a:r>
          </a:p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Twenty aphids placed on petri dish.</a:t>
            </a:r>
          </a:p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Aphids sprayed with extract and left for 1h on open petri dish</a:t>
            </a:r>
          </a:p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aphids alive counted.</a:t>
            </a:r>
          </a:p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Living aphids placed on leaf for 24h in new closed petri-dish.</a:t>
            </a:r>
          </a:p>
          <a:p>
            <a:pPr>
              <a:lnSpc>
                <a:spcPct val="150000"/>
              </a:lnSpc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living aphids counted again (Fitness).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12" y="3798587"/>
            <a:ext cx="2307703" cy="2106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139" y="330876"/>
            <a:ext cx="631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 (mortality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fitness).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647" y="717014"/>
            <a:ext cx="4605429" cy="54239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991" y="6006348"/>
            <a:ext cx="808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Digitalised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olfactometer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Ethovision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XT tracking system software		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91" y="528262"/>
            <a:ext cx="54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Olfactometry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08" y="97044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 (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repellency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442306" y="2682511"/>
            <a:ext cx="2531961" cy="1126929"/>
          </a:xfrm>
        </p:spPr>
        <p:txBody>
          <a:bodyPr>
            <a:normAutofit/>
          </a:bodyPr>
          <a:lstStyle/>
          <a:p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factors considered:</a:t>
            </a:r>
          </a:p>
          <a:p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entries.</a:t>
            </a:r>
          </a:p>
          <a:p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spent.</a:t>
            </a:r>
          </a:p>
        </p:txBody>
      </p:sp>
    </p:spTree>
    <p:extLst>
      <p:ext uri="{BB962C8B-B14F-4D97-AF65-F5344CB8AC3E}">
        <p14:creationId xmlns:p14="http://schemas.microsoft.com/office/powerpoint/2010/main" val="1061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001" y="4312378"/>
            <a:ext cx="7121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Four arm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olfactometer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was used (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Petterson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, 1993).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Ten µl of each extract [10 mg/ml] or control solution was deposited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	on filter  paper (odour source).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Odour sources were placed in opposite arms (extract to control).</a:t>
            </a:r>
          </a:p>
          <a:p>
            <a:pPr>
              <a:buFont typeface="Arial" pitchFamily="34" charset="0"/>
              <a:buChar char="•"/>
            </a:pPr>
            <a:endParaRPr lang="en-ZA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043" y="917420"/>
            <a:ext cx="4175316" cy="313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46849" y="2284969"/>
            <a:ext cx="18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area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55904" y="2469635"/>
            <a:ext cx="2462347" cy="13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7267" y="284617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52186" y="3377478"/>
            <a:ext cx="1766065" cy="13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52185" y="1765796"/>
            <a:ext cx="1766065" cy="13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6849" y="1594658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849" y="3213105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967" y="935169"/>
            <a:ext cx="33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Leaf settling bioassay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67" y="1881325"/>
            <a:ext cx="4221351" cy="3001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5934" y="1050843"/>
            <a:ext cx="370133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Resistant [R] and susceptible[S] wheat cultivars used.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Extract concentration = 1 g/L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Ten aphids put on every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leaf of each plant.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Five replications per each extract spray for [S] and [R].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Number of aphids counted on leaves at 2 h, 6 h 24 h – 72h.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Left until Day 7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 analysis.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73" y="358346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co\Documents\Nulandis\Chap 5 Yield\Field trials\RWA damage scale-glasshou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468113"/>
            <a:ext cx="5258381" cy="4525963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>
            <a:off x="2686050" y="2106530"/>
            <a:ext cx="360588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71862" y="1880919"/>
            <a:ext cx="177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Chlorotic  spots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38518" y="2964215"/>
            <a:ext cx="23534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1862" y="2773146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Leaf streaking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22843" y="3901284"/>
            <a:ext cx="1169093" cy="208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1935" y="3737516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Leaf rolling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5927299"/>
            <a:ext cx="779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 symptoms caused by Russian wheat aphid (OSU wheat files 2013)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1383" y="47347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1383" y="824389"/>
            <a:ext cx="8229600" cy="5568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Ten point rating scale for damage scores (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Tolmay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1999; Jankielsohn, 2014).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382" y="232961"/>
            <a:ext cx="625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 (disease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 analysis)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836" y="4730557"/>
            <a:ext cx="1629808" cy="568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7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362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ZA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Olfactometer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model with Binomial distribution (p, n) for </a:t>
            </a:r>
            <a:r>
              <a:rPr lang="en-ZA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olfactometer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one way analysis of variance (ANOVA) with logistic function.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 settling: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count using trapezoidal rule followed by one way ANOVA (P &lt; 0.05).</a:t>
            </a:r>
            <a:endParaRPr lang="en-Z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rating and symptom analysis: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ZA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Tolmay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1999; One way ANOVA Pearson chi-square test (P &lt; 0.05).</a:t>
            </a:r>
            <a:endParaRPr lang="en-Z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of defence responses: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 following t-test statistics and P-values associated with comparison.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SAS/STAT version 9.2. NC:SAS [Institute Inc. (2009)] software used.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Z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43343"/>
            <a:ext cx="54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analysis of data</a:t>
            </a:r>
          </a:p>
        </p:txBody>
      </p:sp>
    </p:spTree>
    <p:extLst>
      <p:ext uri="{BB962C8B-B14F-4D97-AF65-F5344CB8AC3E}">
        <p14:creationId xmlns:p14="http://schemas.microsoft.com/office/powerpoint/2010/main" val="8101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865602" y="6114198"/>
            <a:ext cx="672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	GC-MS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chromatograms of non-polar extracts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Z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056499"/>
            <a:ext cx="7526101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8" y="3416450"/>
            <a:ext cx="7230151" cy="27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5528" y="1307591"/>
            <a:ext cx="307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5528" y="3626579"/>
            <a:ext cx="307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DCM extract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3538" y="54790"/>
            <a:ext cx="571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147" y="626337"/>
            <a:ext cx="246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GC-MS graphs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9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3168699"/>
              </p:ext>
            </p:extLst>
          </p:nvPr>
        </p:nvGraphicFramePr>
        <p:xfrm>
          <a:off x="1016184" y="1531070"/>
          <a:ext cx="3351236" cy="34769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5618"/>
                <a:gridCol w="1675618"/>
              </a:tblGrid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Retention time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name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3-Hexanol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en-Z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Terpinene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5.23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en-ZA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Pinene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Thuja-2,4(10)-diene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Eucalyptol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10.39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1,8-Cineole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14.12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</a:t>
                      </a:r>
                      <a:r>
                        <a:rPr lang="en-ZA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Thujone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15.22</a:t>
                      </a:r>
                      <a:endParaRPr lang="en-ZA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ß-</a:t>
                      </a:r>
                      <a:r>
                        <a:rPr lang="en-ZA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Thujone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16.17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Artemisia </a:t>
                      </a: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triene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Camphor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Artemesia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triene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21.33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Hexadecane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52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Octanol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98593"/>
              </p:ext>
            </p:extLst>
          </p:nvPr>
        </p:nvGraphicFramePr>
        <p:xfrm>
          <a:off x="4367420" y="1531070"/>
          <a:ext cx="3322657" cy="34474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8885"/>
                <a:gridCol w="2083772"/>
              </a:tblGrid>
              <a:tr h="273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Retention time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name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10.33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Eucalyptol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14.39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 –</a:t>
                      </a:r>
                      <a:r>
                        <a:rPr lang="en-ZA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Thujone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15.28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 –</a:t>
                      </a:r>
                      <a:r>
                        <a:rPr lang="en-ZA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Thujone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16.96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Camphor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18.57</a:t>
                      </a:r>
                      <a:endParaRPr lang="en-ZA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Borneol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ZA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7-Methyloct-3-en-2-one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</a:t>
                      </a:r>
                      <a:endParaRPr lang="en-ZA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Piperitol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ZA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4-Hexen-1-ol, acetate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23.89</a:t>
                      </a:r>
                      <a:endParaRPr lang="en-ZA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E-10-Pentadecenol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26.47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2-ethenyl-1,3,3-trimethylcyclohexene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9978" y="727978"/>
            <a:ext cx="541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1. 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GC-MS results of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non-polar extracts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196" y="1181559"/>
            <a:ext cx="297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oil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1142" y="1192516"/>
            <a:ext cx="297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Dichloromethane extract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372160" y="1545225"/>
            <a:ext cx="0" cy="3462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03898" y="1837287"/>
            <a:ext cx="2975212" cy="1158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173518" y="2769635"/>
            <a:ext cx="3036568" cy="336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1173518" y="3370713"/>
            <a:ext cx="3036568" cy="462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1173518" y="4025634"/>
            <a:ext cx="3036568" cy="336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497433" y="21158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795" y="5234400"/>
            <a:ext cx="791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Alpha-</a:t>
            </a:r>
            <a:r>
              <a:rPr lang="en-ZA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thujone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biological active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compound 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insecticide and an anthelminthic agent for the treatment of parasitic worms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795" y="5831846"/>
            <a:ext cx="7902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Eucalyptol and camphor-  fumigant activity against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 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flour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beetle (</a:t>
            </a:r>
            <a:r>
              <a:rPr lang="en-ZA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Tribolium</a:t>
            </a:r>
            <a:r>
              <a:rPr lang="en-ZA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6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castaneum</a:t>
            </a:r>
            <a:r>
              <a:rPr lang="en-ZA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7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19" y="1673677"/>
            <a:ext cx="590550" cy="367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" y="98297"/>
            <a:ext cx="7886700" cy="1325563"/>
          </a:xfrm>
        </p:spPr>
        <p:txBody>
          <a:bodyPr>
            <a:normAutofit/>
          </a:bodyPr>
          <a:lstStyle/>
          <a:p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740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UV-254	                   UV 365    	    </a:t>
            </a:r>
            <a:r>
              <a:rPr lang="en-ZA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Dragendorf</a:t>
            </a:r>
            <a:r>
              <a:rPr lang="en-Z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Ferric Chloride       </a:t>
            </a:r>
            <a:r>
              <a:rPr lang="en-ZA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Vannilin</a:t>
            </a:r>
            <a:endParaRPr lang="en-Z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3" y="1673678"/>
            <a:ext cx="590550" cy="3676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03" y="498059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54" y="1673678"/>
            <a:ext cx="618272" cy="36762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2272" y="494832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0610" y="4928863"/>
            <a:ext cx="122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4491" y="2024165"/>
            <a:ext cx="122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505" y="1673678"/>
            <a:ext cx="643055" cy="3676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212" y="1673678"/>
            <a:ext cx="654336" cy="3676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549" y="5007300"/>
            <a:ext cx="276225" cy="180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212" y="4704287"/>
            <a:ext cx="654336" cy="4287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80688" y="485015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2530743" y="487212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262" y="1678674"/>
            <a:ext cx="485775" cy="367065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44219" y="492886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078" y="1673679"/>
            <a:ext cx="497830" cy="367624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52669" y="497658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4056" y="1678674"/>
            <a:ext cx="496381" cy="3671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1184" y="1678673"/>
            <a:ext cx="517382" cy="3670657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363929" y="4928863"/>
            <a:ext cx="1074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44056" y="2068899"/>
            <a:ext cx="1074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44056" y="493029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sp>
        <p:nvSpPr>
          <p:cNvPr id="35" name="Rectangle 34"/>
          <p:cNvSpPr/>
          <p:nvPr/>
        </p:nvSpPr>
        <p:spPr>
          <a:xfrm>
            <a:off x="5881311" y="491863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3520" y="1678674"/>
            <a:ext cx="561975" cy="370481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669979" y="494832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sp>
        <p:nvSpPr>
          <p:cNvPr id="39" name="Rectangle 38"/>
          <p:cNvSpPr/>
          <p:nvPr/>
        </p:nvSpPr>
        <p:spPr>
          <a:xfrm>
            <a:off x="4526287" y="4895881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633520" y="2068899"/>
            <a:ext cx="1274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633520" y="4928863"/>
            <a:ext cx="1274449" cy="2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0610" y="5605108"/>
            <a:ext cx="7187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qualitative TLC profile of polar extracts of </a:t>
            </a:r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Z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Arm = methanol extract.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Arw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water extract.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73978" y="1893500"/>
            <a:ext cx="1214666" cy="1508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7999473" y="2475337"/>
            <a:ext cx="108402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Alkaloids</a:t>
            </a:r>
          </a:p>
          <a:p>
            <a:r>
              <a:rPr lang="en-Z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Phenolics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Terpenes </a:t>
            </a:r>
            <a:endParaRPr lang="en-ZA" dirty="0"/>
          </a:p>
        </p:txBody>
      </p:sp>
      <p:sp>
        <p:nvSpPr>
          <p:cNvPr id="44" name="Oval 43"/>
          <p:cNvSpPr/>
          <p:nvPr/>
        </p:nvSpPr>
        <p:spPr>
          <a:xfrm>
            <a:off x="774527" y="1812972"/>
            <a:ext cx="1214666" cy="1508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Oval 45"/>
          <p:cNvSpPr/>
          <p:nvPr/>
        </p:nvSpPr>
        <p:spPr>
          <a:xfrm>
            <a:off x="6645818" y="1922091"/>
            <a:ext cx="1214666" cy="1508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25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54" y="1520327"/>
            <a:ext cx="3889609" cy="3310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217"/>
            <a:ext cx="5185725" cy="49190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8627" y="4274545"/>
            <a:ext cx="1277957" cy="9694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00819" y="4406747"/>
            <a:ext cx="1538306" cy="424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60741" y="12629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7302" y="704679"/>
            <a:ext cx="15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01424" y="2554077"/>
            <a:ext cx="1370109" cy="125775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8066138" y="3929693"/>
            <a:ext cx="8895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6478" y="4569201"/>
            <a:ext cx="769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23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9775667"/>
              </p:ext>
            </p:extLst>
          </p:nvPr>
        </p:nvGraphicFramePr>
        <p:xfrm>
          <a:off x="411950" y="1004536"/>
          <a:ext cx="8258324" cy="4265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334"/>
                <a:gridCol w="1696598"/>
                <a:gridCol w="1141687"/>
                <a:gridCol w="846624"/>
                <a:gridCol w="994389"/>
                <a:gridCol w="1192692"/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post treatment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 post treatment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2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(out of 400)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(out of 400)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 (- control)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1% DMSO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Commercial (+ control)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Raid®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100*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100*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Artemisia </a:t>
                      </a:r>
                      <a:r>
                        <a:rPr lang="en-ZA" sz="1600" i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afra</a:t>
                      </a:r>
                      <a:endParaRPr lang="en-ZA" sz="1600" i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Dichloromethane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70.75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oil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1359" y="703931"/>
            <a:ext cx="881264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0" indent="-952500" algn="just">
              <a:lnSpc>
                <a:spcPct val="107000"/>
              </a:lnSpc>
              <a:spcAft>
                <a:spcPts val="800"/>
              </a:spcAft>
            </a:pPr>
            <a:r>
              <a:rPr lang="en-Z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2:	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Mortality of RWAs 1 h and 24 h post treatment 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ZA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Artemisia </a:t>
            </a:r>
            <a:r>
              <a:rPr lang="en-ZA" sz="16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afra</a:t>
            </a:r>
            <a:r>
              <a:rPr lang="en-ZA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extracts. 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422" y="39725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Insecticidal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34422" y="9665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422" y="5235949"/>
            <a:ext cx="76417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N = number of dead aphids. Pearson chi-square test P &lt; 0.05. * = significant.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05899" y="3415229"/>
            <a:ext cx="1134737" cy="182072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ounded Rectangle 11"/>
          <p:cNvSpPr/>
          <p:nvPr/>
        </p:nvSpPr>
        <p:spPr>
          <a:xfrm>
            <a:off x="6488934" y="4329629"/>
            <a:ext cx="977155" cy="462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524377" y="5599018"/>
            <a:ext cx="2382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n-ZA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= 0.396 mg mL</a:t>
            </a:r>
            <a:r>
              <a:rPr lang="en-ZA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1255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3632094"/>
              </p:ext>
            </p:extLst>
          </p:nvPr>
        </p:nvGraphicFramePr>
        <p:xfrm>
          <a:off x="334281" y="2633535"/>
          <a:ext cx="8520616" cy="2720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114"/>
                <a:gridCol w="502750"/>
                <a:gridCol w="1807083"/>
                <a:gridCol w="1490662"/>
                <a:gridCol w="1750833"/>
                <a:gridCol w="922174"/>
              </a:tblGrid>
              <a:tr h="37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species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2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Artemisia </a:t>
                      </a:r>
                      <a:r>
                        <a:rPr lang="en-ZA" sz="16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afra</a:t>
                      </a:r>
                      <a:endParaRPr lang="en-ZA" sz="16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Dichloromethane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0.3092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0.1812 to 0.4753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0.0254*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oil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0.4839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0.3296 to 0.6413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0.1446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0.4234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0.3100 to 0.5454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0.2174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0.5570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0.4405 to 0.6676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0.3375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5848" y="1620117"/>
            <a:ext cx="817035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0" indent="-952500" algn="just">
              <a:lnSpc>
                <a:spcPct val="107000"/>
              </a:lnSpc>
              <a:spcAft>
                <a:spcPts val="800"/>
              </a:spcAft>
            </a:pPr>
            <a:r>
              <a:rPr lang="en-Z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3:</a:t>
            </a:r>
            <a:r>
              <a:rPr lang="en-ZA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Probability of RWA visit occurring in treated arms of the </a:t>
            </a:r>
            <a:r>
              <a:rPr lang="en-ZA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olfactometer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10 min interval. 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469" y="779521"/>
            <a:ext cx="23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visits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848" y="779521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Olfactometry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34422" y="24185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77742" y="3415228"/>
            <a:ext cx="977155" cy="9584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22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0409269"/>
              </p:ext>
            </p:extLst>
          </p:nvPr>
        </p:nvGraphicFramePr>
        <p:xfrm>
          <a:off x="477639" y="1909184"/>
          <a:ext cx="7982577" cy="272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315"/>
                <a:gridCol w="1853248"/>
                <a:gridCol w="1670315"/>
                <a:gridCol w="1830848"/>
                <a:gridCol w="957851"/>
              </a:tblGrid>
              <a:tr h="5454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species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(s)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ZA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Artemisia </a:t>
                      </a:r>
                      <a:r>
                        <a:rPr lang="en-ZA" sz="1600" b="1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afra</a:t>
                      </a:r>
                      <a:endParaRPr lang="en-ZA" sz="16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Dichloromethane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-216.58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-350 to -74.46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0.0028*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oil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-43.05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-181.27 to 95.16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0.3397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-0.1620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-138.38 to 138.05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0.9982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115.10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-23.11 to 253.32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0.1021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4420" y="974194"/>
            <a:ext cx="851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4:	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 time spent in the treatment arms of the </a:t>
            </a:r>
            <a:r>
              <a:rPr lang="en-ZA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olfactometer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during 10 minute 				interval.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20" y="256409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20" y="599032"/>
            <a:ext cx="3146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Olfactometry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- Time spent</a:t>
            </a:r>
          </a:p>
          <a:p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02431" y="4873839"/>
            <a:ext cx="7976102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Volatile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compounds -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terpenoids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and their repellent properties have been investigated against numerous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83061" y="2539386"/>
            <a:ext cx="977155" cy="9584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9049098"/>
              </p:ext>
            </p:extLst>
          </p:nvPr>
        </p:nvGraphicFramePr>
        <p:xfrm>
          <a:off x="628652" y="4154269"/>
          <a:ext cx="6587907" cy="2134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104"/>
                <a:gridCol w="1330331"/>
                <a:gridCol w="851336"/>
                <a:gridCol w="851336"/>
                <a:gridCol w="851336"/>
                <a:gridCol w="851336"/>
                <a:gridCol w="770128"/>
              </a:tblGrid>
              <a:tr h="290656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Tugela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DN [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R]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65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Plant species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Extract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Time (h)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6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290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 smtClean="0">
                          <a:solidFill>
                            <a:schemeClr val="tx1"/>
                          </a:solidFill>
                          <a:effectLst/>
                        </a:rPr>
                        <a:t>A. </a:t>
                      </a:r>
                      <a:r>
                        <a:rPr lang="en-ZA" sz="1200" i="1" dirty="0" err="1">
                          <a:solidFill>
                            <a:schemeClr val="tx1"/>
                          </a:solidFill>
                          <a:effectLst/>
                        </a:rPr>
                        <a:t>afra</a:t>
                      </a:r>
                      <a:endParaRPr lang="en-ZA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Essential oil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3.60±1.34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3.8±2.28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4.8±2.49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6.8±2.49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7.6±3.58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324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Dichloromethane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3.8±3.11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4.40±3.41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5±3.46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6±4.50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7.2±1.09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324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3.68±1.82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4.6±2.51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5.6±2.07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4.8±1.92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4.8±2.39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324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Methanol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3.8±1.48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4.20±1.04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5.2±3.49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6±2.24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7.2±3.96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22935"/>
              </p:ext>
            </p:extLst>
          </p:nvPr>
        </p:nvGraphicFramePr>
        <p:xfrm>
          <a:off x="628652" y="1774304"/>
          <a:ext cx="6587907" cy="2097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104"/>
                <a:gridCol w="1330331"/>
                <a:gridCol w="851336"/>
                <a:gridCol w="851336"/>
                <a:gridCol w="851336"/>
                <a:gridCol w="851336"/>
                <a:gridCol w="770128"/>
              </a:tblGrid>
              <a:tr h="254719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</a:rPr>
                        <a:t>Tugela [S]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842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Plant species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Extract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Time (h)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8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7676">
                        <a:alpha val="38000"/>
                      </a:srgbClr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 err="1" smtClean="0">
                          <a:solidFill>
                            <a:schemeClr val="tx1"/>
                          </a:solidFill>
                          <a:effectLst/>
                        </a:rPr>
                        <a:t>Afra</a:t>
                      </a:r>
                      <a:endParaRPr lang="en-ZA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Essential oil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3.0±1.58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3.0±1.58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4.60±1.64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5.20±2.30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8.4±1.30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7676">
                        <a:alpha val="38000"/>
                      </a:srgbClr>
                    </a:solidFill>
                  </a:tcPr>
                </a:tc>
              </a:tr>
              <a:tr h="3492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Dichloromethane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3.0±1.58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5.8±1.20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5.8±2.41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7.4±4.50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13.4±6.58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7676">
                        <a:alpha val="38000"/>
                      </a:srgbClr>
                    </a:solidFill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3.0±.1.58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3.4±1.52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3.6±1.52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3.6±1.52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4.00±2.00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7676">
                        <a:alpha val="38000"/>
                      </a:srgbClr>
                    </a:solidFill>
                  </a:tcPr>
                </a:tc>
              </a:tr>
              <a:tr h="254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Methanol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3.0±1.48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3.60±1.20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3.20±1.14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6.6±2.51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8.2±3.9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7676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22818"/>
              </p:ext>
            </p:extLst>
          </p:nvPr>
        </p:nvGraphicFramePr>
        <p:xfrm>
          <a:off x="628651" y="3908270"/>
          <a:ext cx="6587908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969"/>
                <a:gridCol w="1323833"/>
                <a:gridCol w="846161"/>
                <a:gridCol w="846161"/>
                <a:gridCol w="859809"/>
                <a:gridCol w="846161"/>
                <a:gridCol w="77481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Control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1 % DMSO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6.4±2.07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6.4±2.07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6.6±3.29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8.6±3.13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10±3.00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4261"/>
              </p:ext>
            </p:extLst>
          </p:nvPr>
        </p:nvGraphicFramePr>
        <p:xfrm>
          <a:off x="628652" y="6309112"/>
          <a:ext cx="6587906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387"/>
                <a:gridCol w="1309766"/>
                <a:gridCol w="873457"/>
                <a:gridCol w="846161"/>
                <a:gridCol w="859809"/>
                <a:gridCol w="846161"/>
                <a:gridCol w="76116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Control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1 % DMSO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4.6±2.3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5.4±1.34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6.00±1.22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8.6±2.70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</a:rPr>
                        <a:t>8.2±3.36</a:t>
                      </a:r>
                      <a:endParaRPr lang="en-ZA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9253" y="1084361"/>
            <a:ext cx="788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5: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Mean (±SE) of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Diuraphis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noxia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settled on wheat after exposure to different 		 extracts of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Artemisia afra.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1325" y="3220450"/>
            <a:ext cx="14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 = 0.0365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1325" y="5591859"/>
            <a:ext cx="14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 = 0.6403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48" y="181757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253" y="63329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Leaf settling</a:t>
            </a:r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6444866" y="3294689"/>
            <a:ext cx="748845" cy="27814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44866" y="5673687"/>
            <a:ext cx="771692" cy="28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8205" y="3871128"/>
            <a:ext cx="914400" cy="4025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6329542" y="3871127"/>
            <a:ext cx="914400" cy="4025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2907217" y="6244978"/>
            <a:ext cx="914400" cy="402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6322144" y="6252453"/>
            <a:ext cx="914400" cy="402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93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 animBg="1"/>
      <p:bldP spid="17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1870"/>
              </p:ext>
            </p:extLst>
          </p:nvPr>
        </p:nvGraphicFramePr>
        <p:xfrm>
          <a:off x="613273" y="1547164"/>
          <a:ext cx="7008125" cy="351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986" y="5227542"/>
            <a:ext cx="845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Phenotypic symptom analysis of treated wheat plants.</a:t>
            </a: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(Damage score 1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≤ 2.5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 highly resistant plant (no leaf curling), 2.6 ≤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5.5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represented a medium resistant plant,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5.6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≤ 10 represented a susceptible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plant)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1783" y="3472099"/>
            <a:ext cx="6264323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4102" y="3287433"/>
            <a:ext cx="18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Highly resistant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3680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1602" y="1751164"/>
            <a:ext cx="122829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 &lt; 0.05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304800" y="775165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Phenotypic symptom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after 7 days</a:t>
            </a:r>
            <a:endParaRPr lang="en-Z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69071" y="2438101"/>
            <a:ext cx="0" cy="81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10771" y="4452771"/>
            <a:ext cx="119116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Z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Tugela DN [R]</a:t>
            </a:r>
            <a:endParaRPr lang="en-ZA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113663" y="4452770"/>
            <a:ext cx="91864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Z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Tugela [</a:t>
            </a:r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val="8018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9" y="49129"/>
            <a:ext cx="8181672" cy="783772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resistance - Priming</a:t>
            </a:r>
            <a:endParaRPr lang="en-Z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48230"/>
            <a:ext cx="7753350" cy="4800879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ZA" sz="2400" dirty="0" smtClean="0">
              <a:solidFill>
                <a:schemeClr val="tx2"/>
              </a:solidFill>
            </a:endParaRPr>
          </a:p>
        </p:txBody>
      </p:sp>
      <p:pic>
        <p:nvPicPr>
          <p:cNvPr id="7" name="Picture 6" descr="C:\Users\Jaco\Documents\Nulandis\Photos and pictur\Primed pla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1248230"/>
            <a:ext cx="7743981" cy="48008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334" y="3010486"/>
            <a:ext cx="1139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Wounding</a:t>
            </a:r>
            <a:endParaRPr lang="en-ZA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11" y="3567013"/>
            <a:ext cx="1458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Pest/pathogen attack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4404" y="2146277"/>
            <a:ext cx="1564396" cy="14207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6686360" y="965112"/>
            <a:ext cx="1564396" cy="14207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466569" y="5743052"/>
            <a:ext cx="8074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Priming is an effective tool to sensitise the plant to pest and pathogen attacks.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2515" y="5481029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Conrath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et al., 2006).</a:t>
            </a:r>
          </a:p>
        </p:txBody>
      </p:sp>
      <p:sp>
        <p:nvSpPr>
          <p:cNvPr id="11" name="Oval 10"/>
          <p:cNvSpPr/>
          <p:nvPr/>
        </p:nvSpPr>
        <p:spPr>
          <a:xfrm>
            <a:off x="4329189" y="907956"/>
            <a:ext cx="1564396" cy="14207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2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68" y="662723"/>
            <a:ext cx="8497678" cy="449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Non-polar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extracts and oil - same major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 compounds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insecticidal 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Repellent</a:t>
            </a:r>
          </a:p>
          <a:p>
            <a:pPr marL="685800" lvl="2" indent="0">
              <a:lnSpc>
                <a:spcPct val="150000"/>
              </a:lnSpc>
              <a:buNone/>
            </a:pPr>
            <a:endParaRPr lang="en-ZA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 extracts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different compounds e.g.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terpenes, phenolic compounds and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flavonoids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reduced aphid settling on leaves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lowers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disease symptoms in wheat plants.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primes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</a:p>
          <a:p>
            <a:pPr marL="1371600" lvl="4" indent="0">
              <a:lnSpc>
                <a:spcPct val="150000"/>
              </a:lnSpc>
              <a:buNone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extracts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contain bioactive compounds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that possess the ability to aid in the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control of the RWA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through various mechanisms and their integration in pest management strategies may prove to be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</a:p>
          <a:p>
            <a:pPr>
              <a:lnSpc>
                <a:spcPct val="150000"/>
              </a:lnSpc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8930" y="1639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D798-441C-42F9-A4D3-ABA0A7C497F9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4992" y="823760"/>
            <a:ext cx="70452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extracts of </a:t>
            </a:r>
            <a:r>
              <a:rPr lang="en-Z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ZA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r>
              <a:rPr lang="en-ZA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another tool to use in addition to genetic plant defence mechanisms and should be a priority to investigate further in field studies</a:t>
            </a:r>
          </a:p>
        </p:txBody>
      </p:sp>
    </p:spTree>
    <p:extLst>
      <p:ext uri="{BB962C8B-B14F-4D97-AF65-F5344CB8AC3E}">
        <p14:creationId xmlns:p14="http://schemas.microsoft.com/office/powerpoint/2010/main" val="5879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377" y="269640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7" y="976333"/>
            <a:ext cx="5509549" cy="1377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7" y="2696480"/>
            <a:ext cx="4780470" cy="1620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8" y="5069794"/>
            <a:ext cx="2705100" cy="69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297" y="5059588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Strategic academic cluster no. 4:</a:t>
            </a:r>
          </a:p>
          <a:p>
            <a:pPr algn="ctr"/>
            <a:r>
              <a:rPr lang="en-ZA" dirty="0" smtClean="0"/>
              <a:t>Technologies for sustainable crop industries in semi-arid regions 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566057" y="4995790"/>
            <a:ext cx="7730497" cy="1050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63297" y="5069794"/>
            <a:ext cx="0" cy="913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35" y="930311"/>
            <a:ext cx="8229600" cy="50974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Battacharya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Jaiswal A K,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Monobrullah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and JP Singh (2010). Effect of selected 	pesticides on larval mortality of the neuropteran predator, 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Chrysopa</a:t>
            </a:r>
            <a:r>
              <a:rPr lang="en-ZA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lacciperda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Kimmins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lack insect 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Kerria</a:t>
            </a:r>
            <a:r>
              <a:rPr lang="en-ZA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lacca</a:t>
            </a:r>
            <a:r>
              <a:rPr lang="en-ZA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Journal of Asia-pacific entomology 69:72.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Bradford M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(1976). A rapid and sensitive method for the quantitation of microgram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quantities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protein utilizing the principle  of protein-dye binding. Anal.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72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248-255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Conrath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Beckers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GJM,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Flors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V, Garcia-Agustin P,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Jakab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Mauch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F, Newman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Pieterse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CMJ,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Poinssot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Pugin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Schaffrath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U, Ton J,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Wendehenne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Zimmerli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and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Mauch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-Mani B (2006) Priming: getting ready for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battle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Molecular Plant-Microbe Interactions Journal. 19: 1062–1071.</a:t>
            </a:r>
            <a:endParaRPr lang="en-Z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Fink W,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Liefland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and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Mendgen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(1988)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Chitinases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ß-1,3-glucanases in the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apoplastic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compartment of oat leaves (</a:t>
            </a:r>
            <a:r>
              <a:rPr lang="en-ZA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Avena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sativa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L.). Journal of Plant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Physiology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88: 270-275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Haouari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and Ferchichi A (2009)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Oil Composition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ZA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-alba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from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Tunisia.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Molecules. 14:1585-1594.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Zieslin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and Ben-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Zaken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(1991). Peroxidase, phenylalanine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ammonia-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lyase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 	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lignifications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peduncles of rose flowers. Plant Physiol.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29: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147-151.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Pettersson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J(1970). An aphid sex attractant.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Entomologica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Scandinavica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1: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63–73.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Sommissich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 and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Halbrock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K(1998). Pathogen defence in plants- a paradigm of   	biological complexity. Trends Plant </a:t>
            </a:r>
            <a:r>
              <a:rPr lang="en-ZA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 3:86-90.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Prinsloo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G.J (2006). 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Parasitoids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Aphid Resistant Plants: Prospects for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Diuraphis</a:t>
            </a:r>
            <a:r>
              <a:rPr lang="en-ZA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noxia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Kurdjumov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control. Ph.D. thesis, University of the Free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State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Bloemfontein</a:t>
            </a:r>
            <a: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South Africa. pp. 34-168.</a:t>
            </a:r>
          </a:p>
          <a:p>
            <a:pPr marL="457200" indent="-457200">
              <a:buFont typeface="+mj-lt"/>
              <a:buAutoNum type="arabicPeriod"/>
            </a:pPr>
            <a:endParaRPr lang="en-Z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2903" y="269640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r="2193"/>
          <a:stretch/>
        </p:blipFill>
        <p:spPr>
          <a:xfrm>
            <a:off x="451691" y="292851"/>
            <a:ext cx="4109293" cy="3403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77" y="369332"/>
            <a:ext cx="3833233" cy="2157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77" y="2646009"/>
            <a:ext cx="3833233" cy="1756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/>
          <a:stretch/>
        </p:blipFill>
        <p:spPr>
          <a:xfrm>
            <a:off x="4991911" y="4492462"/>
            <a:ext cx="3833233" cy="2248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5386" y="4968227"/>
            <a:ext cx="155202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Sunflower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5386" y="3580104"/>
            <a:ext cx="151195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Diamonds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Coal 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1565386" y="1984566"/>
            <a:ext cx="592718" cy="480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451691" y="26914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State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0861" y="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the Free State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 smtClean="0"/>
              <a:t>Thank you</a:t>
            </a:r>
          </a:p>
          <a:p>
            <a:pPr algn="ctr"/>
            <a:r>
              <a:rPr lang="en-ZA" sz="3600" dirty="0" err="1" smtClean="0"/>
              <a:t>Baie</a:t>
            </a:r>
            <a:r>
              <a:rPr lang="en-ZA" sz="3600" dirty="0" smtClean="0"/>
              <a:t> </a:t>
            </a:r>
            <a:r>
              <a:rPr lang="en-ZA" sz="3600" dirty="0" err="1" smtClean="0"/>
              <a:t>dankie</a:t>
            </a:r>
            <a:endParaRPr lang="en-Z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43981" cy="775063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7944"/>
            <a:ext cx="6187532" cy="17962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(</a:t>
            </a:r>
            <a:r>
              <a:rPr lang="en-ZA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Triticum</a:t>
            </a:r>
            <a:r>
              <a:rPr lang="en-ZA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aestivum</a:t>
            </a:r>
            <a:r>
              <a:rPr lang="en-ZA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L.) </a:t>
            </a:r>
            <a:endParaRPr lang="en-Z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international cereal food crop in the world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biotic constraints affecting the production of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wheat.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C:\Users\Jaco\Documents\Nulandis\Photos and pictur\images r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111" y="3842704"/>
            <a:ext cx="2462865" cy="18478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2773729"/>
            <a:ext cx="6125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Russian wheat aphid </a:t>
            </a:r>
            <a:r>
              <a:rPr lang="en-GB" dirty="0" smtClean="0">
                <a:latin typeface="Arial" pitchFamily="34" charset="0"/>
                <a:ea typeface="Batang"/>
                <a:cs typeface="Arial" pitchFamily="34" charset="0"/>
              </a:rPr>
              <a:t>(</a:t>
            </a:r>
            <a:r>
              <a:rPr lang="en-GB" i="1" dirty="0" err="1">
                <a:latin typeface="Arial" pitchFamily="34" charset="0"/>
                <a:ea typeface="Batang"/>
                <a:cs typeface="Arial" pitchFamily="34" charset="0"/>
              </a:rPr>
              <a:t>Diuraphis</a:t>
            </a:r>
            <a:r>
              <a:rPr lang="en-GB" i="1" dirty="0">
                <a:latin typeface="Arial" pitchFamily="34" charset="0"/>
                <a:ea typeface="Batang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Batang"/>
                <a:cs typeface="Arial" pitchFamily="34" charset="0"/>
              </a:rPr>
              <a:t>noxia</a:t>
            </a:r>
            <a:r>
              <a:rPr lang="en-GB" dirty="0">
                <a:latin typeface="Arial" pitchFamily="34" charset="0"/>
                <a:ea typeface="Batang"/>
                <a:cs typeface="Arial" pitchFamily="34" charset="0"/>
              </a:rPr>
              <a:t>)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an important international wheat pest also occurring in South Africa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rainfall region of the Free State causing major yield losses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Resistant wheat breeding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- most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successful management strategy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virulent aphid biotypes produce new challenges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0" y="1263893"/>
            <a:ext cx="2462865" cy="18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1"/>
            <a:ext cx="7743981" cy="1074058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Russian wheat aphid biotypes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977" y="895690"/>
            <a:ext cx="7753350" cy="484409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RWA biotypes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recorded in South Africa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RWASA1 –  1978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RWASA2 – 2005, virulent  to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,Dn2, Dn3 &amp; Dn9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RWASA3 - 2009, virulent to Dn1,Dn2, Dn3,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Dn4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Dn9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RWASA4 – 2011, virulent to Dn1,Dn2, Dn3, Dn4, </a:t>
            </a: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Dn5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Dn9</a:t>
            </a:r>
          </a:p>
          <a:p>
            <a:pPr>
              <a:lnSpc>
                <a:spcPct val="170000"/>
              </a:lnSpc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RWA resistant genes must be incorporated into cultivars to help keep resistance and delaying chemical control</a:t>
            </a:r>
          </a:p>
          <a:p>
            <a:pPr lvl="0">
              <a:lnSpc>
                <a:spcPct val="17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consuming</a:t>
            </a:r>
          </a:p>
          <a:p>
            <a:pPr lvl="0">
              <a:lnSpc>
                <a:spcPct val="170000"/>
              </a:lnSpc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other effective control methods must be explored: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7365" y="5478745"/>
            <a:ext cx="6708888" cy="723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en-ZA" sz="2800" dirty="0">
                <a:solidFill>
                  <a:srgbClr val="2DF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2DF353"/>
                </a:solidFill>
                <a:latin typeface="Arial" pitchFamily="34" charset="0"/>
                <a:ea typeface="Batang"/>
                <a:cs typeface="Arial" pitchFamily="34" charset="0"/>
              </a:rPr>
              <a:t>Green Chemistry </a:t>
            </a:r>
            <a:r>
              <a:rPr lang="en-GB" sz="2800" b="1" dirty="0">
                <a:solidFill>
                  <a:srgbClr val="2DF353"/>
                </a:solidFill>
                <a:latin typeface="Arial" pitchFamily="34" charset="0"/>
                <a:ea typeface="Batang"/>
                <a:cs typeface="Arial" pitchFamily="34" charset="0"/>
                <a:sym typeface="Wingdings" panose="05000000000000000000" pitchFamily="2" charset="2"/>
              </a:rPr>
              <a:t> Natural products</a:t>
            </a:r>
            <a:r>
              <a:rPr lang="en-ZA" sz="2800" b="1" dirty="0">
                <a:solidFill>
                  <a:srgbClr val="2DF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6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708" y="475889"/>
            <a:ext cx="125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ZA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116" y="4031518"/>
            <a:ext cx="8060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natural insecticides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repellent products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‘plant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activators’ in the resistance response of wheat 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general (priming)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93" y="2754401"/>
            <a:ext cx="2428847" cy="190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24915" r="14803" b="26082"/>
          <a:stretch/>
        </p:blipFill>
        <p:spPr>
          <a:xfrm>
            <a:off x="4627710" y="4330485"/>
            <a:ext cx="1020285" cy="708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770" y="1100306"/>
            <a:ext cx="7627652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environmental friendly ways to protect wheat plants from attacks by the RWA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6612" y="2937091"/>
            <a:ext cx="5585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plants contain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bioactive compounds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acting as: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210" y="2779824"/>
            <a:ext cx="1097402" cy="10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5248" y="1285155"/>
            <a:ext cx="5506466" cy="18086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to South Africa - aromatic bushy shrub.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‘African wormwood’ - belonging </a:t>
            </a: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family</a:t>
            </a:r>
            <a:r>
              <a:rPr lang="en-ZA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Asteraceae</a:t>
            </a:r>
            <a:r>
              <a:rPr lang="en-ZA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medicine.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981" y="452508"/>
            <a:ext cx="7743981" cy="775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Z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ZA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endParaRPr kumimoji="0" lang="en-ZA" sz="36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81" y="1227571"/>
            <a:ext cx="2652884" cy="3979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53" y="4189384"/>
            <a:ext cx="1518243" cy="1773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8" y="3460561"/>
            <a:ext cx="2142899" cy="2857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81" y="3806960"/>
            <a:ext cx="1109772" cy="21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32" y="263636"/>
            <a:ext cx="829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532" y="1032705"/>
            <a:ext cx="32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material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15" y="2591685"/>
            <a:ext cx="1754659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Fresh leaf material</a:t>
            </a:r>
          </a:p>
          <a:p>
            <a:pPr algn="ctr"/>
            <a:r>
              <a:rPr lang="en-ZA" sz="1400" b="1" dirty="0" smtClean="0"/>
              <a:t>(Washed)</a:t>
            </a:r>
            <a:endParaRPr lang="en-ZA" sz="1400" b="1" dirty="0"/>
          </a:p>
        </p:txBody>
      </p:sp>
      <p:cxnSp>
        <p:nvCxnSpPr>
          <p:cNvPr id="10240" name="Straight Arrow Connector 10239"/>
          <p:cNvCxnSpPr/>
          <p:nvPr/>
        </p:nvCxnSpPr>
        <p:spPr>
          <a:xfrm flipV="1">
            <a:off x="1943637" y="2549402"/>
            <a:ext cx="670683" cy="369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3" name="Straight Arrow Connector 10242"/>
          <p:cNvCxnSpPr/>
          <p:nvPr/>
        </p:nvCxnSpPr>
        <p:spPr>
          <a:xfrm>
            <a:off x="1943637" y="3014129"/>
            <a:ext cx="670683" cy="276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4" name="TextBox 10243"/>
          <p:cNvSpPr txBox="1"/>
          <p:nvPr/>
        </p:nvSpPr>
        <p:spPr>
          <a:xfrm>
            <a:off x="2716264" y="2336398"/>
            <a:ext cx="17021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Dried in </a:t>
            </a:r>
            <a:r>
              <a:rPr lang="en-ZA" sz="1400" b="1" dirty="0" smtClean="0"/>
              <a:t>oven(35°C)</a:t>
            </a:r>
          </a:p>
          <a:p>
            <a:pPr algn="ctr"/>
            <a:r>
              <a:rPr lang="en-ZA" sz="1400" b="1" dirty="0" smtClean="0"/>
              <a:t>(30 g)</a:t>
            </a:r>
            <a:endParaRPr lang="en-ZA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688460" y="3153181"/>
            <a:ext cx="172994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Hydro-distilled</a:t>
            </a:r>
            <a:endParaRPr lang="en-ZA" sz="1400" b="1" dirty="0"/>
          </a:p>
          <a:p>
            <a:pPr algn="ctr"/>
            <a:r>
              <a:rPr lang="en-ZA" sz="1400" b="1" dirty="0" smtClean="0"/>
              <a:t>Clevenger apparatus</a:t>
            </a:r>
          </a:p>
          <a:p>
            <a:pPr algn="ctr"/>
            <a:r>
              <a:rPr lang="en-ZA" sz="1400" b="1" dirty="0" smtClean="0"/>
              <a:t>(200 g)</a:t>
            </a:r>
            <a:endParaRPr lang="en-ZA" sz="1400" b="1" dirty="0"/>
          </a:p>
        </p:txBody>
      </p:sp>
      <p:sp>
        <p:nvSpPr>
          <p:cNvPr id="10246" name="TextBox 10245"/>
          <p:cNvSpPr txBox="1"/>
          <p:nvPr/>
        </p:nvSpPr>
        <p:spPr>
          <a:xfrm>
            <a:off x="7882046" y="3291128"/>
            <a:ext cx="117168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Essential oil</a:t>
            </a:r>
            <a:endParaRPr lang="en-ZA" sz="1400" b="1" dirty="0"/>
          </a:p>
        </p:txBody>
      </p:sp>
      <p:cxnSp>
        <p:nvCxnSpPr>
          <p:cNvPr id="10248" name="Straight Arrow Connector 10247"/>
          <p:cNvCxnSpPr/>
          <p:nvPr/>
        </p:nvCxnSpPr>
        <p:spPr>
          <a:xfrm>
            <a:off x="4469378" y="2487940"/>
            <a:ext cx="5684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9" name="TextBox 10248"/>
          <p:cNvSpPr txBox="1"/>
          <p:nvPr/>
        </p:nvSpPr>
        <p:spPr>
          <a:xfrm>
            <a:off x="5119652" y="2265519"/>
            <a:ext cx="252284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sz="1200" b="1" dirty="0" smtClean="0"/>
              <a:t>Extraction with H</a:t>
            </a:r>
            <a:r>
              <a:rPr lang="en-ZA" sz="1200" b="1" baseline="-25000" dirty="0" smtClean="0"/>
              <a:t>2</a:t>
            </a:r>
            <a:r>
              <a:rPr lang="en-ZA" sz="1200" b="1" dirty="0" smtClean="0"/>
              <a:t>O, </a:t>
            </a:r>
            <a:r>
              <a:rPr lang="en-ZA" sz="1200" b="1" dirty="0" err="1" smtClean="0"/>
              <a:t>MeOH</a:t>
            </a:r>
            <a:r>
              <a:rPr lang="en-ZA" sz="1200" b="1" dirty="0" smtClean="0"/>
              <a:t> and DCM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200" b="1" dirty="0" smtClean="0"/>
              <a:t>Filtered.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200" b="1" dirty="0" smtClean="0"/>
              <a:t>Concentrated using </a:t>
            </a:r>
            <a:r>
              <a:rPr lang="en-ZA" sz="1200" b="1" dirty="0" err="1" smtClean="0"/>
              <a:t>rotavapor</a:t>
            </a:r>
            <a:r>
              <a:rPr lang="en-ZA" sz="12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200" b="1" dirty="0" smtClean="0"/>
              <a:t>Water extract (Freeze dried).</a:t>
            </a:r>
            <a:endParaRPr lang="en-ZA" sz="1200" b="1" dirty="0"/>
          </a:p>
        </p:txBody>
      </p:sp>
      <p:sp>
        <p:nvSpPr>
          <p:cNvPr id="10251" name="TextBox 10250"/>
          <p:cNvSpPr txBox="1"/>
          <p:nvPr/>
        </p:nvSpPr>
        <p:spPr>
          <a:xfrm>
            <a:off x="7924555" y="2265519"/>
            <a:ext cx="1112108" cy="523220"/>
          </a:xfrm>
          <a:prstGeom prst="rect">
            <a:avLst/>
          </a:prstGeom>
          <a:solidFill>
            <a:srgbClr val="62983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Crude</a:t>
            </a:r>
          </a:p>
          <a:p>
            <a:pPr algn="ctr"/>
            <a:r>
              <a:rPr lang="en-ZA" sz="1400" b="1" dirty="0" smtClean="0"/>
              <a:t>Extract</a:t>
            </a:r>
            <a:endParaRPr lang="en-ZA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76064" y="3445017"/>
            <a:ext cx="3405982" cy="15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7437" y="1437726"/>
            <a:ext cx="88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Artemisia </a:t>
            </a:r>
            <a:r>
              <a:rPr lang="en-Z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afra</a:t>
            </a:r>
            <a:r>
              <a:rPr lang="en-ZA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obtained from Bethlehem, Eastern Free State (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28°14’ S, 28°18’ E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42498" y="2568820"/>
            <a:ext cx="277519" cy="38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304800" y="12482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58" y="5054518"/>
            <a:ext cx="719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RWA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531" y="5702930"/>
            <a:ext cx="632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Russian wheat aphid South African Biotype 1 (RWASA1)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437" y="3983955"/>
            <a:ext cx="8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Susceptible and Resistant wheat plants (Tugela and Tugela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grown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under glasshouse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299" y="865582"/>
            <a:ext cx="59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chromatography – mass spectrometry (GC-MS)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446548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GC-MS : Perkin Elmer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Clarus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500 Gas chromatogram</a:t>
            </a:r>
          </a:p>
          <a:p>
            <a:pPr algn="just">
              <a:lnSpc>
                <a:spcPct val="150000"/>
              </a:lnSpc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		  Perkin Elmer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Clarus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560 S mass spectrometer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Column used was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Zebron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ZB-5ms capillary GC- column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Step gradient method was used to isolate and identify compounds found in essential oil and dichloromethane (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Haouari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Ferchichi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One µl of essential oil and dichloromethane extract was injected into GC-MS.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67" y="284617"/>
            <a:ext cx="476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and Methods (identification).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12863</TotalTime>
  <Words>1836</Words>
  <Application>Microsoft Office PowerPoint</Application>
  <PresentationFormat>On-screen Show (4:3)</PresentationFormat>
  <Paragraphs>482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Batang</vt:lpstr>
      <vt:lpstr>Arial</vt:lpstr>
      <vt:lpstr>Arial Bold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Introduction</vt:lpstr>
      <vt:lpstr>Russian wheat aphid biotypes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Induced resistance - Priming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Maria Cawood</cp:lastModifiedBy>
  <cp:revision>336</cp:revision>
  <dcterms:created xsi:type="dcterms:W3CDTF">2012-05-08T11:39:46Z</dcterms:created>
  <dcterms:modified xsi:type="dcterms:W3CDTF">2019-05-23T08:02:05Z</dcterms:modified>
</cp:coreProperties>
</file>